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notesMasterIdLst>
    <p:notesMasterId r:id="rId34"/>
  </p:notesMasterIdLst>
  <p:sldIdLst>
    <p:sldId id="281" r:id="rId2"/>
    <p:sldId id="302" r:id="rId3"/>
    <p:sldId id="318" r:id="rId4"/>
    <p:sldId id="301" r:id="rId5"/>
    <p:sldId id="308" r:id="rId6"/>
    <p:sldId id="304" r:id="rId7"/>
    <p:sldId id="319" r:id="rId8"/>
    <p:sldId id="270" r:id="rId9"/>
    <p:sldId id="294" r:id="rId10"/>
    <p:sldId id="292" r:id="rId11"/>
    <p:sldId id="293" r:id="rId12"/>
    <p:sldId id="291" r:id="rId13"/>
    <p:sldId id="289" r:id="rId14"/>
    <p:sldId id="257" r:id="rId15"/>
    <p:sldId id="259" r:id="rId16"/>
    <p:sldId id="260" r:id="rId17"/>
    <p:sldId id="263" r:id="rId18"/>
    <p:sldId id="265" r:id="rId19"/>
    <p:sldId id="266" r:id="rId20"/>
    <p:sldId id="269" r:id="rId21"/>
    <p:sldId id="320" r:id="rId22"/>
    <p:sldId id="268" r:id="rId23"/>
    <p:sldId id="313" r:id="rId24"/>
    <p:sldId id="321" r:id="rId25"/>
    <p:sldId id="287" r:id="rId26"/>
    <p:sldId id="282" r:id="rId27"/>
    <p:sldId id="275" r:id="rId28"/>
    <p:sldId id="276" r:id="rId29"/>
    <p:sldId id="277" r:id="rId30"/>
    <p:sldId id="278" r:id="rId31"/>
    <p:sldId id="322" r:id="rId32"/>
    <p:sldId id="31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94660"/>
  </p:normalViewPr>
  <p:slideViewPr>
    <p:cSldViewPr>
      <p:cViewPr varScale="1">
        <p:scale>
          <a:sx n="70" d="100"/>
          <a:sy n="70" d="100"/>
        </p:scale>
        <p:origin x="13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46E92C-8DDF-4B43-9658-A04DBAA929FD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FCFC48-0C58-4F85-8F25-339FA9D62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207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CFC48-0C58-4F85-8F25-339FA9D62705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939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package" Target="../embeddings/______Microsoft_PowerPoint1.sldx"/><Relationship Id="rId7" Type="http://schemas.openxmlformats.org/officeDocument/2006/relationships/package" Target="../embeddings/______Microsoft_PowerPoint3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8.emf"/><Relationship Id="rId5" Type="http://schemas.openxmlformats.org/officeDocument/2006/relationships/package" Target="../embeddings/______Microsoft_PowerPoint2.sldx"/><Relationship Id="rId4" Type="http://schemas.openxmlformats.org/officeDocument/2006/relationships/image" Target="../media/image47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6.jpeg"/><Relationship Id="rId18" Type="http://schemas.openxmlformats.org/officeDocument/2006/relationships/image" Target="../media/image7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12" Type="http://schemas.openxmlformats.org/officeDocument/2006/relationships/image" Target="../media/image65.jpeg"/><Relationship Id="rId17" Type="http://schemas.openxmlformats.org/officeDocument/2006/relationships/image" Target="../media/image70.jpeg"/><Relationship Id="rId2" Type="http://schemas.openxmlformats.org/officeDocument/2006/relationships/image" Target="../media/image55.jpeg"/><Relationship Id="rId16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11" Type="http://schemas.openxmlformats.org/officeDocument/2006/relationships/image" Target="../media/image64.jpeg"/><Relationship Id="rId5" Type="http://schemas.openxmlformats.org/officeDocument/2006/relationships/image" Target="../media/image58.jpeg"/><Relationship Id="rId15" Type="http://schemas.openxmlformats.org/officeDocument/2006/relationships/image" Target="../media/image68.jpeg"/><Relationship Id="rId10" Type="http://schemas.openxmlformats.org/officeDocument/2006/relationships/image" Target="../media/image63.jpeg"/><Relationship Id="rId19" Type="http://schemas.openxmlformats.org/officeDocument/2006/relationships/image" Target="../media/image72.png"/><Relationship Id="rId4" Type="http://schemas.openxmlformats.org/officeDocument/2006/relationships/image" Target="../media/image57.jpeg"/><Relationship Id="rId9" Type="http://schemas.openxmlformats.org/officeDocument/2006/relationships/image" Target="../media/image62.jpeg"/><Relationship Id="rId14" Type="http://schemas.openxmlformats.org/officeDocument/2006/relationships/image" Target="../media/image6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ella\&#1056;&#1072;&#1073;&#1086;&#1095;&#1080;&#1081;%20&#1089;&#1090;&#1086;&#1083;\&#1052;&#1086;&#1088;&#1086;&#1079;&#1086;&#1074;&#1072;%20(On%20-%20Liine)\&#1052;&#1086;&#1088;&#1086;&#1079;&#1086;&#1074;&#1072;%20-&#1076;&#1086;&#1082;&#1083;&#1072;&#1076;-&#1084;&#1086;&#1089;&#1090;\PDH-30.WAV" TargetMode="External"/><Relationship Id="rId4" Type="http://schemas.openxmlformats.org/officeDocument/2006/relationships/image" Target="../media/image7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Relationship Id="rId9" Type="http://schemas.openxmlformats.org/officeDocument/2006/relationships/image" Target="../media/image8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0"/>
            <a:ext cx="7772400" cy="223224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Из опыта работы: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«Пути и способы развития эстетической культуры на уроках изобразительного искусства»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2348880"/>
            <a:ext cx="4280520" cy="1752600"/>
          </a:xfrm>
        </p:spPr>
        <p:txBody>
          <a:bodyPr>
            <a:noAutofit/>
          </a:bodyPr>
          <a:lstStyle/>
          <a:p>
            <a:pPr algn="r"/>
            <a:r>
              <a:rPr lang="ru-RU" sz="2800" dirty="0" smtClean="0">
                <a:latin typeface="Monotype Corsiva" pitchFamily="66" charset="0"/>
              </a:rPr>
              <a:t>Урок искусства – удивительный урок, здесь сталкиваются время и вечность, добро и зло, гениальность и бездарность, любовь и ненависть.</a:t>
            </a:r>
            <a:endParaRPr lang="ru-RU" sz="2800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5533" y="5157192"/>
            <a:ext cx="42942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Изобразительного искусства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Юдакова Оксана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рьевна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2151147.JPG"/>
          <p:cNvPicPr>
            <a:picLocks noChangeAspect="1"/>
          </p:cNvPicPr>
          <p:nvPr/>
        </p:nvPicPr>
        <p:blipFill>
          <a:blip r:embed="rId2" cstate="screen">
            <a:lum bright="-10000"/>
          </a:blip>
          <a:stretch>
            <a:fillRect/>
          </a:stretch>
        </p:blipFill>
        <p:spPr>
          <a:xfrm>
            <a:off x="357158" y="857232"/>
            <a:ext cx="2244431" cy="313011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P2151148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004048" y="3987346"/>
            <a:ext cx="3300548" cy="246585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 descr="P2151146.JPG"/>
          <p:cNvPicPr>
            <a:picLocks noChangeAspect="1"/>
          </p:cNvPicPr>
          <p:nvPr/>
        </p:nvPicPr>
        <p:blipFill>
          <a:blip r:embed="rId4" cstate="screen">
            <a:lum bright="-10000"/>
          </a:blip>
          <a:stretch>
            <a:fillRect/>
          </a:stretch>
        </p:blipFill>
        <p:spPr>
          <a:xfrm>
            <a:off x="1285852" y="4143380"/>
            <a:ext cx="2874248" cy="2497783"/>
          </a:xfrm>
          <a:prstGeom prst="round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357550" y="180376"/>
            <a:ext cx="2918305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Пальчиковая живопись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868" y="500042"/>
            <a:ext cx="4572000" cy="17543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 smtClean="0"/>
              <a:t>Для этого указательный палец смачиваем водой, затем  опускаем в краску и делаем отпечаток на бумаге. После окончания работы пальчиком, дожидаемся её просыхания и прорисовываем мелкие детали кистью.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2151161.JPG"/>
          <p:cNvPicPr>
            <a:picLocks noChangeAspect="1"/>
          </p:cNvPicPr>
          <p:nvPr/>
        </p:nvPicPr>
        <p:blipFill>
          <a:blip r:embed="rId2" cstate="screen">
            <a:lum bright="-10000"/>
          </a:blip>
          <a:stretch>
            <a:fillRect/>
          </a:stretch>
        </p:blipFill>
        <p:spPr>
          <a:xfrm>
            <a:off x="285720" y="285728"/>
            <a:ext cx="3929058" cy="27041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P2151163.JPG"/>
          <p:cNvPicPr>
            <a:picLocks noChangeAspect="1"/>
          </p:cNvPicPr>
          <p:nvPr/>
        </p:nvPicPr>
        <p:blipFill>
          <a:blip r:embed="rId3" cstate="screen">
            <a:lum bright="-10000"/>
          </a:blip>
          <a:stretch>
            <a:fillRect/>
          </a:stretch>
        </p:blipFill>
        <p:spPr>
          <a:xfrm>
            <a:off x="6715140" y="3930232"/>
            <a:ext cx="2086395" cy="29277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P2151154.JPG"/>
          <p:cNvPicPr>
            <a:picLocks noChangeAspect="1"/>
          </p:cNvPicPr>
          <p:nvPr/>
        </p:nvPicPr>
        <p:blipFill>
          <a:blip r:embed="rId4" cstate="screen">
            <a:lum bright="-10000"/>
          </a:blip>
          <a:stretch>
            <a:fillRect/>
          </a:stretch>
        </p:blipFill>
        <p:spPr>
          <a:xfrm>
            <a:off x="142844" y="3429000"/>
            <a:ext cx="3425646" cy="24304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P2151151.JPG"/>
          <p:cNvPicPr>
            <a:picLocks noChangeAspect="1"/>
          </p:cNvPicPr>
          <p:nvPr/>
        </p:nvPicPr>
        <p:blipFill>
          <a:blip r:embed="rId5" cstate="screen">
            <a:lum bright="-10000"/>
          </a:blip>
          <a:stretch>
            <a:fillRect/>
          </a:stretch>
        </p:blipFill>
        <p:spPr>
          <a:xfrm>
            <a:off x="4214810" y="3857628"/>
            <a:ext cx="1790691" cy="27146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929190" y="553998"/>
            <a:ext cx="3500462" cy="2585323"/>
          </a:xfrm>
          <a:prstGeom prst="rect">
            <a:avLst/>
          </a:prstGeom>
          <a:ln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абота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технике «по- сырому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 (пейзаж). Лист бумаги следует обильно смочить водой. Не дожидаясь высыхания, кончиком кисти нанести конкретные очертания предметов. Изображение получается неясным, размытым, как бы в тумане или под дождём.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714348" y="214290"/>
            <a:ext cx="7643866" cy="369332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b="1" u="sng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ляксография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Работа способствует развитию фантазии и воображению.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P2201224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57224" y="714356"/>
            <a:ext cx="3214709" cy="2487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P220122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072066" y="785794"/>
            <a:ext cx="3286148" cy="24555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P2201223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14348" y="3786190"/>
            <a:ext cx="3378009" cy="25717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P2201222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982658" y="3786190"/>
            <a:ext cx="3446961" cy="2508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857356" y="3286124"/>
            <a:ext cx="110479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Бабочка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928794" y="6500834"/>
            <a:ext cx="103906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Птички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286512" y="3357562"/>
            <a:ext cx="849913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Звери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357950" y="6488668"/>
            <a:ext cx="77296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Лицо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Коллективная работа 5 класс</a:t>
            </a:r>
            <a:br>
              <a:rPr lang="ru-RU" sz="2400" b="1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Тема : «Деревянный мир - убранство русской избы».</a:t>
            </a:r>
            <a:endParaRPr lang="ru-RU" sz="2400" b="1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4" name="Содержимое 3" descr="P2121099.JPG"/>
          <p:cNvPicPr>
            <a:picLocks noGrp="1" noChangeAspect="1"/>
          </p:cNvPicPr>
          <p:nvPr>
            <p:ph sz="quarter" idx="1"/>
          </p:nvPr>
        </p:nvPicPr>
        <p:blipFill>
          <a:blip r:embed="rId2" cstate="screen">
            <a:lum bright="-10000"/>
          </a:blip>
          <a:stretch>
            <a:fillRect/>
          </a:stretch>
        </p:blipFill>
        <p:spPr>
          <a:xfrm>
            <a:off x="611560" y="1268760"/>
            <a:ext cx="7441883" cy="4968551"/>
          </a:xfrm>
          <a:prstGeom prst="rect">
            <a:avLst/>
          </a:prstGeom>
          <a:ln w="762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404664"/>
            <a:ext cx="7683624" cy="547260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>
                <a:latin typeface="Monotype Corsiva" pitchFamily="66" charset="0"/>
              </a:rPr>
              <a:t>	Широкое применение нашли такие уроки, как:</a:t>
            </a:r>
          </a:p>
          <a:p>
            <a:pPr lvl="0">
              <a:buClr>
                <a:srgbClr val="FE8637"/>
              </a:buClr>
            </a:pPr>
            <a:r>
              <a:rPr lang="ru-RU" sz="2800" dirty="0" smtClean="0">
                <a:solidFill>
                  <a:prstClr val="black"/>
                </a:solidFill>
                <a:latin typeface="Monotype Corsiva" pitchFamily="66" charset="0"/>
              </a:rPr>
              <a:t>урок </a:t>
            </a:r>
            <a:r>
              <a:rPr lang="ru-RU" sz="2800" dirty="0">
                <a:solidFill>
                  <a:prstClr val="black"/>
                </a:solidFill>
                <a:latin typeface="Monotype Corsiva" pitchFamily="66" charset="0"/>
              </a:rPr>
              <a:t>– </a:t>
            </a:r>
            <a:r>
              <a:rPr lang="ru-RU" sz="2800" dirty="0" smtClean="0">
                <a:solidFill>
                  <a:prstClr val="black"/>
                </a:solidFill>
                <a:latin typeface="Monotype Corsiva" pitchFamily="66" charset="0"/>
              </a:rPr>
              <a:t>прогулка или путешествие; </a:t>
            </a:r>
            <a:endParaRPr lang="ru-RU" sz="2800" dirty="0">
              <a:solidFill>
                <a:prstClr val="black"/>
              </a:solidFill>
              <a:latin typeface="Monotype Corsiva" pitchFamily="66" charset="0"/>
            </a:endParaRPr>
          </a:p>
          <a:p>
            <a:r>
              <a:rPr lang="ru-RU" sz="2800" dirty="0" smtClean="0">
                <a:latin typeface="Monotype Corsiva" pitchFamily="66" charset="0"/>
              </a:rPr>
              <a:t>урок – панорама; </a:t>
            </a:r>
          </a:p>
          <a:p>
            <a:r>
              <a:rPr lang="ru-RU" sz="2800" dirty="0" smtClean="0">
                <a:latin typeface="Monotype Corsiva" pitchFamily="66" charset="0"/>
              </a:rPr>
              <a:t>урок – викторина, тест; </a:t>
            </a:r>
          </a:p>
          <a:p>
            <a:r>
              <a:rPr lang="ru-RU" sz="2800" dirty="0" smtClean="0">
                <a:latin typeface="Monotype Corsiva" pitchFamily="66" charset="0"/>
              </a:rPr>
              <a:t>урок – игра; </a:t>
            </a:r>
          </a:p>
          <a:p>
            <a:r>
              <a:rPr lang="ru-RU" sz="2800" dirty="0" smtClean="0">
                <a:latin typeface="Monotype Corsiva" pitchFamily="66" charset="0"/>
              </a:rPr>
              <a:t>урок-знакомство с </a:t>
            </a:r>
            <a:r>
              <a:rPr lang="ru-RU" sz="2800" dirty="0">
                <a:latin typeface="Monotype Corsiva" pitchFamily="66" charset="0"/>
              </a:rPr>
              <a:t>различными </a:t>
            </a:r>
            <a:r>
              <a:rPr lang="ru-RU" sz="2800" dirty="0" smtClean="0">
                <a:latin typeface="Monotype Corsiva" pitchFamily="66" charset="0"/>
              </a:rPr>
              <a:t>техниками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.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48681"/>
            <a:ext cx="8229600" cy="2952327"/>
          </a:xfrm>
        </p:spPr>
        <p:txBody>
          <a:bodyPr>
            <a:normAutofit/>
          </a:bodyPr>
          <a:lstStyle/>
          <a:p>
            <a:r>
              <a:rPr lang="ru-RU" u="sng" dirty="0" smtClean="0">
                <a:solidFill>
                  <a:srgbClr val="0070C0"/>
                </a:solidFill>
              </a:rPr>
              <a:t>Урок – прогулка/путешествие.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    Данный урок можно провести в форме реального и виртуального путешествия по знаменитым местам, рассматривая архитектуру, скульптуру, достопримечательности, парковые зоны с их ландшафтами. 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	На таком уроке учащиеся знакомятся с культурным наследием своего села, города, страны, через архитектуру и скульптуру.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Рисунок 3" descr="F:\DCIM\153___12\IMG_58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429000"/>
            <a:ext cx="367240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DCIM\152___11\IMG_578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429000"/>
            <a:ext cx="3805382" cy="2926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:\DCIM\153___12\IMG_5817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2448272" cy="302433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" name="Рисунок 4" descr="F:\DCIM\153___12\IMG_582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764704"/>
            <a:ext cx="2160240" cy="280831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" name="Рисунок 7" descr="F:\DCIM\153___12\IMG_583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980728"/>
            <a:ext cx="3240360" cy="2376264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115616" y="260648"/>
            <a:ext cx="7329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Затем это находит отражение в работах</a:t>
            </a:r>
            <a:r>
              <a:rPr lang="ru-RU" sz="2800" dirty="0">
                <a:latin typeface="Monotype Corsiva" pitchFamily="66" charset="0"/>
              </a:rPr>
              <a:t> </a:t>
            </a:r>
            <a:r>
              <a:rPr lang="ru-RU" sz="2800" dirty="0" smtClean="0">
                <a:latin typeface="Monotype Corsiva" pitchFamily="66" charset="0"/>
              </a:rPr>
              <a:t>учащихся:</a:t>
            </a:r>
            <a:endParaRPr lang="ru-RU" sz="2800" dirty="0">
              <a:latin typeface="Monotype Corsiva" pitchFamily="66" charset="0"/>
            </a:endParaRPr>
          </a:p>
        </p:txBody>
      </p:sp>
      <p:pic>
        <p:nvPicPr>
          <p:cNvPr id="7" name="Рисунок 6" descr="F:\DCIM\153___12\IMG_582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60182" y="3789040"/>
            <a:ext cx="3083818" cy="230425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9" name="Picture 2" descr="F:\DCIM\153___12\IMG_58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3789040"/>
            <a:ext cx="2808312" cy="2496277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11" name="Picture 2" descr="F:\DCIM\153___12\IMG_583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2508" y="3861048"/>
            <a:ext cx="2976330" cy="223224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332656"/>
            <a:ext cx="8064896" cy="3528392"/>
          </a:xfrm>
        </p:spPr>
        <p:txBody>
          <a:bodyPr>
            <a:normAutofit lnSpcReduction="10000"/>
          </a:bodyPr>
          <a:lstStyle/>
          <a:p>
            <a:r>
              <a:rPr lang="ru-RU" u="sng" dirty="0" smtClean="0">
                <a:solidFill>
                  <a:srgbClr val="0070C0"/>
                </a:solidFill>
              </a:rPr>
              <a:t>Урок – панорама</a:t>
            </a:r>
            <a:endParaRPr lang="ru-RU" u="sng" dirty="0" smtClean="0"/>
          </a:p>
          <a:p>
            <a:pPr algn="just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Monotype Corsiva" pitchFamily="66" charset="0"/>
              </a:rPr>
              <a:t>Этот урок может проходить также после предварительного домашнего задания или вместе с детьми на уроке, по заготовленным учителем репродукциям картин на определенную тему.</a:t>
            </a:r>
          </a:p>
          <a:p>
            <a:pPr algn="just">
              <a:buNone/>
            </a:pPr>
            <a:r>
              <a:rPr lang="ru-RU" dirty="0" smtClean="0">
                <a:latin typeface="Monotype Corsiva" pitchFamily="66" charset="0"/>
              </a:rPr>
              <a:t>	 Ярким примером такого урока может быть урок по теме «Пейзаж в произведениях русских художников» в 6 классе, на котором можно раскрыть образный и содержательный смысл понятия «Пейзажная живопись»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4" descr=" художник  Синев Евгений,  Весна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512" y="3501008"/>
            <a:ext cx="259228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f13.ifotki.info/org/d2e26fef833cce41bf4a196f5b2e86955f34be14289386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645024"/>
            <a:ext cx="266429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018.radikal.ru/i508/1405/cb/35294d1be97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509120"/>
            <a:ext cx="295232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66626"/>
            <a:ext cx="7467600" cy="38205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учащихся: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C:\Users\Владелец\Desktop\IMG_5061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3" y="476672"/>
            <a:ext cx="4176463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DCIM\153___12\IMG_58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068960"/>
            <a:ext cx="3744416" cy="351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DCIM\153___12\IMG_583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591" y="656692"/>
            <a:ext cx="3805809" cy="2412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F:\DCIM\153___12\IMG_58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284984"/>
            <a:ext cx="4320479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476672"/>
            <a:ext cx="7704856" cy="2664296"/>
          </a:xfrm>
        </p:spPr>
        <p:txBody>
          <a:bodyPr>
            <a:normAutofit/>
          </a:bodyPr>
          <a:lstStyle/>
          <a:p>
            <a:r>
              <a:rPr lang="ru-RU" u="sng" dirty="0" smtClean="0">
                <a:solidFill>
                  <a:srgbClr val="0070C0"/>
                </a:solidFill>
              </a:rPr>
              <a:t>Урок – викторина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sz="2200" dirty="0" smtClean="0">
                <a:latin typeface="Monotype Corsiva" pitchFamily="66" charset="0"/>
              </a:rPr>
              <a:t>На таком уроке учащиеся разбиваются на команды или работают индивидуально, проявляют свои знания в области жанров, видов, стилей изобразительного искусства, знание художников и их картин, показывают свои умения и знания в изобразительном искусстве.  В ходе урока ребята с помощью различных вопросов с удовольствием разгадывают кроссворды, повторяют изученное.</a:t>
            </a:r>
            <a:endParaRPr lang="ru-RU" sz="2200" dirty="0">
              <a:latin typeface="Monotype Corsiva" pitchFamily="66" charset="0"/>
            </a:endParaRPr>
          </a:p>
        </p:txBody>
      </p:sp>
      <p:pic>
        <p:nvPicPr>
          <p:cNvPr id="4" name="Picture 2" descr="F:\DCIM\153___12\IMG_58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32988"/>
            <a:ext cx="2494880" cy="3326507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pic>
        <p:nvPicPr>
          <p:cNvPr id="5" name="Picture 3" descr="F:\DCIM\153___12\IMG_58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212976"/>
            <a:ext cx="2538282" cy="3384376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  <p:pic>
        <p:nvPicPr>
          <p:cNvPr id="6" name="Picture 4" descr="F:\DCIM\153___12\IMG_58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3212976"/>
            <a:ext cx="2699792" cy="3394639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04664"/>
            <a:ext cx="864399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None/>
            </a:pPr>
            <a:r>
              <a:rPr lang="ru-RU" sz="3200" i="1" dirty="0" smtClean="0">
                <a:latin typeface="Monotype Corsiva" pitchFamily="66" charset="0"/>
              </a:rPr>
              <a:t>	</a:t>
            </a:r>
            <a:r>
              <a:rPr lang="ru-RU" sz="2800" i="1" dirty="0" smtClean="0">
                <a:solidFill>
                  <a:srgbClr val="FF0000"/>
                </a:solidFill>
                <a:latin typeface="Monotype Corsiva" pitchFamily="66" charset="0"/>
              </a:rPr>
              <a:t>Искусство</a:t>
            </a:r>
            <a:r>
              <a:rPr lang="ru-RU" sz="2800" i="1" dirty="0" smtClean="0">
                <a:latin typeface="Monotype Corsiva" pitchFamily="66" charset="0"/>
              </a:rPr>
              <a:t> </a:t>
            </a:r>
            <a:r>
              <a:rPr lang="ru-RU" sz="2800" i="1" dirty="0">
                <a:latin typeface="Monotype Corsiva" pitchFamily="66" charset="0"/>
              </a:rPr>
              <a:t>обладает огромной силой, которая воздействует на человека. </a:t>
            </a:r>
            <a:r>
              <a:rPr lang="ru-RU" sz="2800" i="1" dirty="0" smtClean="0">
                <a:latin typeface="Monotype Corsiva" pitchFamily="66" charset="0"/>
              </a:rPr>
              <a:t>Искусством </a:t>
            </a:r>
            <a:r>
              <a:rPr lang="ru-RU" sz="2800" i="1" dirty="0">
                <a:latin typeface="Monotype Corsiva" pitchFamily="66" charset="0"/>
              </a:rPr>
              <a:t>можно лечить, учить думать и размышлять, оценивать поступки, творить, воспитывать и вдохновлять</a:t>
            </a:r>
            <a:r>
              <a:rPr lang="ru-RU" sz="2800" i="1" dirty="0" smtClean="0">
                <a:latin typeface="Monotype Corsiva" pitchFamily="66" charset="0"/>
              </a:rPr>
              <a:t>.</a:t>
            </a:r>
            <a:endParaRPr lang="ru-RU" sz="2800" i="1" u="sng" dirty="0">
              <a:latin typeface="Monotype Corsiva" pitchFamily="66" charset="0"/>
            </a:endParaRPr>
          </a:p>
          <a:p>
            <a:pPr lvl="0" algn="just">
              <a:buNone/>
            </a:pPr>
            <a:r>
              <a:rPr lang="ru-RU" sz="2800" b="1" i="1" u="sng" dirty="0" smtClean="0">
                <a:latin typeface="Monotype Corsiva" pitchFamily="66" charset="0"/>
              </a:rPr>
              <a:t>Главной целью </a:t>
            </a:r>
            <a:r>
              <a:rPr lang="ru-RU" sz="2800" dirty="0" smtClean="0">
                <a:latin typeface="Monotype Corsiva" pitchFamily="66" charset="0"/>
              </a:rPr>
              <a:t>предмета «Изобразительное искусство» является развитие у детей эстетического отношения к окружающему миру.</a:t>
            </a:r>
          </a:p>
          <a:p>
            <a:pPr lvl="0" algn="just">
              <a:buNone/>
            </a:pPr>
            <a:r>
              <a:rPr lang="ru-RU" sz="2800" dirty="0" smtClean="0">
                <a:latin typeface="Monotype Corsiva" pitchFamily="66" charset="0"/>
              </a:rPr>
              <a:t>  </a:t>
            </a:r>
            <a:r>
              <a:rPr lang="ru-RU" sz="2800" b="1" i="1" u="sng" dirty="0" smtClean="0">
                <a:latin typeface="Monotype Corsiva" pitchFamily="66" charset="0"/>
              </a:rPr>
              <a:t>Основными задачами </a:t>
            </a:r>
            <a:r>
              <a:rPr lang="ru-RU" sz="2800" dirty="0" smtClean="0">
                <a:latin typeface="Monotype Corsiva" pitchFamily="66" charset="0"/>
              </a:rPr>
              <a:t>уроков изобразительного искусства является знакомство учащихся с широтой и многообразием поля художественно-изобразительной деятельности, изучение техники разных материалов и средств изобразительного искусства, знакомство с работами Великих Мастеров, а </a:t>
            </a:r>
          </a:p>
          <a:p>
            <a:pPr lvl="0" algn="just">
              <a:buNone/>
            </a:pPr>
            <a:r>
              <a:rPr lang="ru-RU" sz="2800" dirty="0" smtClean="0">
                <a:latin typeface="Monotype Corsiva" pitchFamily="66" charset="0"/>
              </a:rPr>
              <a:t>также создание и восприятие художественных образов. </a:t>
            </a:r>
          </a:p>
          <a:p>
            <a:pPr algn="just">
              <a:buNone/>
            </a:pPr>
            <a:r>
              <a:rPr lang="ru-RU" sz="2800" dirty="0" smtClean="0">
                <a:latin typeface="Monotype Corsiva" pitchFamily="66" charset="0"/>
              </a:rPr>
              <a:t>	</a:t>
            </a: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620688"/>
            <a:ext cx="7467600" cy="4873752"/>
          </a:xfrm>
        </p:spPr>
        <p:txBody>
          <a:bodyPr>
            <a:normAutofit/>
          </a:bodyPr>
          <a:lstStyle/>
          <a:p>
            <a:r>
              <a:rPr lang="ru-RU" sz="2800" u="sng" dirty="0" smtClean="0">
                <a:latin typeface="Monotype Corsiva" pitchFamily="66" charset="0"/>
              </a:rPr>
              <a:t>Урок-тест:</a:t>
            </a:r>
            <a:r>
              <a:rPr lang="ru-RU" sz="2800" dirty="0" smtClean="0">
                <a:latin typeface="Monotype Corsiva" pitchFamily="66" charset="0"/>
              </a:rPr>
              <a:t> учащимся предлагается выбрать правильный ответ из трех-пяти предложенных вариантов.</a:t>
            </a:r>
            <a:endParaRPr lang="ru-RU" sz="2800" dirty="0">
              <a:latin typeface="Monotype Corsiva" pitchFamily="66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844643"/>
              </p:ext>
            </p:extLst>
          </p:nvPr>
        </p:nvGraphicFramePr>
        <p:xfrm>
          <a:off x="1115616" y="1916832"/>
          <a:ext cx="3041977" cy="2278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9" name="Слайд" r:id="rId3" imgW="4570541" imgH="3427323" progId="PowerPoint.Slide.12">
                  <p:embed/>
                </p:oleObj>
              </mc:Choice>
              <mc:Fallback>
                <p:oleObj name="Слайд" r:id="rId3" imgW="4570541" imgH="3427323" progId="PowerPoint.Slide.12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916832"/>
                        <a:ext cx="3041977" cy="227875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3824160"/>
              </p:ext>
            </p:extLst>
          </p:nvPr>
        </p:nvGraphicFramePr>
        <p:xfrm>
          <a:off x="4572000" y="1700808"/>
          <a:ext cx="3424039" cy="2565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0" name="Слайд" r:id="rId5" imgW="4570541" imgH="3427323" progId="PowerPoint.Slide.12">
                  <p:embed/>
                </p:oleObj>
              </mc:Choice>
              <mc:Fallback>
                <p:oleObj name="Слайд" r:id="rId5" imgW="4570541" imgH="3427323" progId="PowerPoint.Slide.12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700808"/>
                        <a:ext cx="3424039" cy="25651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8074549"/>
              </p:ext>
            </p:extLst>
          </p:nvPr>
        </p:nvGraphicFramePr>
        <p:xfrm>
          <a:off x="2627784" y="4394305"/>
          <a:ext cx="3288407" cy="2463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1" name="Слайд" r:id="rId7" imgW="4570541" imgH="3427323" progId="PowerPoint.Slide.12">
                  <p:embed/>
                </p:oleObj>
              </mc:Choice>
              <mc:Fallback>
                <p:oleObj name="Слайд" r:id="rId7" imgW="4570541" imgH="3427323" progId="PowerPoint.Slide.12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4394305"/>
                        <a:ext cx="3288407" cy="24636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17376" y="116632"/>
            <a:ext cx="8271048" cy="1828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u="sng" dirty="0" smtClean="0">
                <a:latin typeface="Monotype Corsiva" panose="03010101010201010101" pitchFamily="66" charset="0"/>
              </a:rPr>
              <a:t>Урок-игра</a:t>
            </a:r>
            <a:r>
              <a:rPr lang="ru-RU" dirty="0" smtClean="0">
                <a:latin typeface="Monotype Corsiva" panose="03010101010201010101" pitchFamily="66" charset="0"/>
              </a:rPr>
              <a:t> </a:t>
            </a:r>
            <a:r>
              <a:rPr lang="ru-RU" dirty="0">
                <a:latin typeface="Monotype Corsiva" panose="03010101010201010101" pitchFamily="66" charset="0"/>
              </a:rPr>
              <a:t>позволяет активизировать внимание ребят и вовлечь всех участников в творческий процесс. В игре ученики приобретают художественные знания, повторяют уже изученный материал.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603515"/>
            <a:ext cx="7516134" cy="512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2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8003232" cy="1368152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Monotype Corsiva" panose="03010101010201010101" pitchFamily="66" charset="0"/>
              </a:rPr>
              <a:t>Игра </a:t>
            </a:r>
            <a:r>
              <a:rPr lang="ru-RU" sz="2800" dirty="0">
                <a:latin typeface="Monotype Corsiva" panose="03010101010201010101" pitchFamily="66" charset="0"/>
              </a:rPr>
              <a:t>«Угадай». По стихам, загадкам, тексту, фрагменту учащиеся должны догадаться, о каком произведении (предмете) искусства, художнике идет речь. </a:t>
            </a:r>
            <a:endParaRPr lang="ru-RU" sz="2800" dirty="0" smtClean="0">
              <a:latin typeface="Monotype Corsiva" panose="03010101010201010101" pitchFamily="66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2355454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Нарисую для ребят</a:t>
            </a:r>
          </a:p>
          <a:p>
            <a:r>
              <a:rPr lang="ru-RU" dirty="0"/>
              <a:t>Вазу, фрукты, шоколад,</a:t>
            </a:r>
          </a:p>
          <a:p>
            <a:r>
              <a:rPr lang="ru-RU" dirty="0"/>
              <a:t>А ещё букет и торт.</a:t>
            </a:r>
          </a:p>
          <a:p>
            <a:r>
              <a:rPr lang="ru-RU" dirty="0"/>
              <a:t>Это будет …</a:t>
            </a:r>
          </a:p>
          <a:p>
            <a:r>
              <a:rPr lang="ru-RU" dirty="0"/>
              <a:t>(Ответ: натюрморт</a:t>
            </a:r>
            <a:r>
              <a:rPr lang="ru-RU" dirty="0" smtClean="0"/>
              <a:t>)</a:t>
            </a:r>
          </a:p>
          <a:p>
            <a:endParaRPr lang="ru-RU" dirty="0"/>
          </a:p>
          <a:p>
            <a:r>
              <a:rPr lang="ru-RU" dirty="0"/>
              <a:t>Если на картине поле и река,</a:t>
            </a:r>
          </a:p>
          <a:p>
            <a:r>
              <a:rPr lang="ru-RU" dirty="0"/>
              <a:t>Или горы, лес и облака,</a:t>
            </a:r>
          </a:p>
          <a:p>
            <a:r>
              <a:rPr lang="ru-RU" dirty="0"/>
              <a:t>Или домик деревянный наш,</a:t>
            </a:r>
          </a:p>
          <a:p>
            <a:r>
              <a:rPr lang="ru-RU" dirty="0"/>
              <a:t>Мы картину назовем... (пейзаж)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dirty="0"/>
              <a:t>Хочешь тигром стать без маски?</a:t>
            </a:r>
          </a:p>
          <a:p>
            <a:r>
              <a:rPr lang="ru-RU" dirty="0"/>
              <a:t>Покрась лицо особой краской.</a:t>
            </a:r>
          </a:p>
          <a:p>
            <a:r>
              <a:rPr lang="ru-RU" dirty="0"/>
              <a:t>Мы всех с тобою удивим,</a:t>
            </a:r>
          </a:p>
          <a:p>
            <a:r>
              <a:rPr lang="ru-RU" dirty="0"/>
              <a:t>Когда наложим яркий... (грим)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332656"/>
            <a:ext cx="7920880" cy="568863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</a:rPr>
              <a:t>Большим подспорьем в работе учителя является наличие в классе </a:t>
            </a:r>
            <a:r>
              <a:rPr lang="ru-RU" b="1" i="1" dirty="0" smtClean="0">
                <a:latin typeface="Monotype Corsiva" pitchFamily="66" charset="0"/>
              </a:rPr>
              <a:t>интерактивной доски</a:t>
            </a:r>
            <a:r>
              <a:rPr lang="ru-RU" i="1" dirty="0" smtClean="0">
                <a:latin typeface="Monotype Corsiva" pitchFamily="66" charset="0"/>
              </a:rPr>
              <a:t>.</a:t>
            </a:r>
            <a:r>
              <a:rPr lang="ru-RU" dirty="0" smtClean="0">
                <a:latin typeface="Monotype Corsiva" pitchFamily="66" charset="0"/>
              </a:rPr>
              <a:t> Ее применение на уроке даёт учителю изобразительного искусства ряд преимуществ:</a:t>
            </a:r>
          </a:p>
          <a:p>
            <a:r>
              <a:rPr lang="ru-RU" dirty="0" smtClean="0">
                <a:latin typeface="Monotype Corsiva" pitchFamily="66" charset="0"/>
              </a:rPr>
              <a:t>можно полностью управлять любой компьютерной демонстрацией – выводить на экран доски презентацию, репродукции картин, картинки, схемы, создавать и перемещать объекты;</a:t>
            </a:r>
          </a:p>
          <a:p>
            <a:r>
              <a:rPr lang="ru-RU" dirty="0" smtClean="0">
                <a:latin typeface="Monotype Corsiva" pitchFamily="66" charset="0"/>
              </a:rPr>
              <a:t>например, с помощью экранной лупы можно рассмотреть отдельные детали картины с увеличением.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Picture 13" descr="виды и жанры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70777">
            <a:off x="4744176" y="4147660"/>
            <a:ext cx="2881313" cy="2162175"/>
          </a:xfrm>
          <a:prstGeom prst="rect">
            <a:avLst/>
          </a:prstGeom>
          <a:noFill/>
          <a:ln w="76200" cmpd="tri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026" name="Picture 2" descr="C:\Users\Владелец\Desktop\Безымянный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933056"/>
            <a:ext cx="3600400" cy="27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491123" y="0"/>
            <a:ext cx="7033205" cy="44608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4005064"/>
            <a:ext cx="2743200" cy="304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68313" y="4940478"/>
            <a:ext cx="45079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Геометрическая семья на прогулке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Урок Изо в 6 классе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3088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 descr="Полотно"/>
          <p:cNvSpPr>
            <a:spLocks noChangeArrowheads="1"/>
          </p:cNvSpPr>
          <p:nvPr/>
        </p:nvSpPr>
        <p:spPr bwMode="auto">
          <a:xfrm>
            <a:off x="358775" y="620688"/>
            <a:ext cx="8785225" cy="6480175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7092950" y="692150"/>
            <a:ext cx="17287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i="1" dirty="0">
                <a:solidFill>
                  <a:schemeClr val="bg2"/>
                </a:solidFill>
              </a:rPr>
              <a:t>1.В. </a:t>
            </a:r>
            <a:r>
              <a:rPr lang="ru-RU" sz="1600" b="1" i="1" dirty="0" err="1">
                <a:solidFill>
                  <a:schemeClr val="bg2"/>
                </a:solidFill>
              </a:rPr>
              <a:t>Тропинин</a:t>
            </a:r>
            <a:endParaRPr lang="ru-RU" sz="1600" b="1" i="1" dirty="0">
              <a:solidFill>
                <a:schemeClr val="bg2"/>
              </a:solidFill>
            </a:endParaRP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7092950" y="1268413"/>
            <a:ext cx="20510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i="1">
                <a:solidFill>
                  <a:schemeClr val="bg2"/>
                </a:solidFill>
              </a:rPr>
              <a:t>3.О. Кипренский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7092950" y="2349500"/>
            <a:ext cx="17287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i="1" dirty="0">
                <a:solidFill>
                  <a:schemeClr val="bg2"/>
                </a:solidFill>
              </a:rPr>
              <a:t>6 В. Васнецов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7092950" y="3500438"/>
            <a:ext cx="20510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i="1">
                <a:solidFill>
                  <a:schemeClr val="bg2"/>
                </a:solidFill>
              </a:rPr>
              <a:t>9.  И. Шишкин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7164388" y="981075"/>
            <a:ext cx="1511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i="1">
                <a:solidFill>
                  <a:schemeClr val="bg2"/>
                </a:solidFill>
              </a:rPr>
              <a:t>2 А. Дейнека</a:t>
            </a: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7092950" y="2708275"/>
            <a:ext cx="1835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i="1" dirty="0">
                <a:solidFill>
                  <a:schemeClr val="bg2"/>
                </a:solidFill>
              </a:rPr>
              <a:t>7.П. Федотов</a:t>
            </a: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7019925" y="1557338"/>
            <a:ext cx="23399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i="1">
                <a:solidFill>
                  <a:schemeClr val="bg2"/>
                </a:solidFill>
              </a:rPr>
              <a:t>4.П. Кончаловский</a:t>
            </a:r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7019925" y="1989138"/>
            <a:ext cx="21240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i="1">
                <a:solidFill>
                  <a:schemeClr val="bg2"/>
                </a:solidFill>
              </a:rPr>
              <a:t>5.Б. Кустодиев</a:t>
            </a:r>
          </a:p>
        </p:txBody>
      </p:sp>
      <p:sp>
        <p:nvSpPr>
          <p:cNvPr id="56331" name="Line 11"/>
          <p:cNvSpPr>
            <a:spLocks noChangeShapeType="1"/>
          </p:cNvSpPr>
          <p:nvPr/>
        </p:nvSpPr>
        <p:spPr bwMode="auto">
          <a:xfrm>
            <a:off x="6948488" y="260350"/>
            <a:ext cx="144462" cy="6337300"/>
          </a:xfrm>
          <a:prstGeom prst="line">
            <a:avLst/>
          </a:prstGeom>
          <a:noFill/>
          <a:ln w="76200" cmpd="tri">
            <a:solidFill>
              <a:srgbClr val="99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56332" name="Picture 12" descr="09_316"/>
          <p:cNvPicPr>
            <a:picLocks noChangeAspect="1" noChangeArrowheads="1"/>
          </p:cNvPicPr>
          <p:nvPr/>
        </p:nvPicPr>
        <p:blipFill>
          <a:blip r:embed="rId3" cstate="print">
            <a:lum bright="-6000" contrast="18000"/>
          </a:blip>
          <a:srcRect/>
          <a:stretch>
            <a:fillRect/>
          </a:stretch>
        </p:blipFill>
        <p:spPr bwMode="auto">
          <a:xfrm>
            <a:off x="7524328" y="5085184"/>
            <a:ext cx="1081087" cy="720725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</p:spPr>
      </p:pic>
      <p:pic>
        <p:nvPicPr>
          <p:cNvPr id="56333" name="Picture 13" descr="Рерих Отсканировано 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3933056"/>
            <a:ext cx="1152525" cy="762000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</p:spPr>
      </p:pic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3851920" y="3212976"/>
            <a:ext cx="1800225" cy="1533525"/>
            <a:chOff x="158" y="3249"/>
            <a:chExt cx="1134" cy="1101"/>
          </a:xfrm>
        </p:grpSpPr>
        <p:pic>
          <p:nvPicPr>
            <p:cNvPr id="56335" name="Picture 15" descr="рама 2 Отсканировано 29"/>
            <p:cNvPicPr>
              <a:picLocks noChangeAspect="1" noChangeArrowheads="1"/>
            </p:cNvPicPr>
            <p:nvPr/>
          </p:nvPicPr>
          <p:blipFill>
            <a:blip r:embed="rId5" cstate="print">
              <a:lum bright="-12000" contrast="54000"/>
            </a:blip>
            <a:srcRect l="12222" t="5045" r="9027" b="9099"/>
            <a:stretch>
              <a:fillRect/>
            </a:stretch>
          </p:blipFill>
          <p:spPr bwMode="auto">
            <a:xfrm>
              <a:off x="158" y="3249"/>
              <a:ext cx="952" cy="800"/>
            </a:xfrm>
            <a:prstGeom prst="rect">
              <a:avLst/>
            </a:prstGeom>
            <a:noFill/>
          </p:spPr>
        </p:pic>
        <p:sp>
          <p:nvSpPr>
            <p:cNvPr id="56336" name="Text Box 16"/>
            <p:cNvSpPr txBox="1">
              <a:spLocks noChangeArrowheads="1"/>
            </p:cNvSpPr>
            <p:nvPr/>
          </p:nvSpPr>
          <p:spPr bwMode="auto">
            <a:xfrm>
              <a:off x="158" y="4108"/>
              <a:ext cx="1134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 b="1" i="1">
                  <a:solidFill>
                    <a:srgbClr val="000000"/>
                  </a:solidFill>
                </a:rPr>
                <a:t>И. Левитан</a:t>
              </a:r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395536" y="3068960"/>
            <a:ext cx="1871662" cy="1700212"/>
            <a:chOff x="1247" y="3249"/>
            <a:chExt cx="1179" cy="1071"/>
          </a:xfrm>
        </p:grpSpPr>
        <p:pic>
          <p:nvPicPr>
            <p:cNvPr id="56338" name="Picture 18" descr="рама 2 Отсканировано 29"/>
            <p:cNvPicPr>
              <a:picLocks noChangeAspect="1" noChangeArrowheads="1"/>
            </p:cNvPicPr>
            <p:nvPr/>
          </p:nvPicPr>
          <p:blipFill>
            <a:blip r:embed="rId6" cstate="print">
              <a:lum bright="-12000" contrast="36000"/>
            </a:blip>
            <a:srcRect l="12222" t="5045" r="9027" b="9099"/>
            <a:stretch>
              <a:fillRect/>
            </a:stretch>
          </p:blipFill>
          <p:spPr bwMode="auto">
            <a:xfrm>
              <a:off x="1338" y="3249"/>
              <a:ext cx="952" cy="800"/>
            </a:xfrm>
            <a:prstGeom prst="rect">
              <a:avLst/>
            </a:prstGeom>
            <a:noFill/>
          </p:spPr>
        </p:pic>
        <p:sp>
          <p:nvSpPr>
            <p:cNvPr id="56339" name="Text Box 19"/>
            <p:cNvSpPr txBox="1">
              <a:spLocks noChangeArrowheads="1"/>
            </p:cNvSpPr>
            <p:nvPr/>
          </p:nvSpPr>
          <p:spPr bwMode="auto">
            <a:xfrm>
              <a:off x="1247" y="4108"/>
              <a:ext cx="117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 b="1" i="1">
                  <a:solidFill>
                    <a:srgbClr val="000000"/>
                  </a:solidFill>
                </a:rPr>
                <a:t>И.Айвазовский</a:t>
              </a:r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3708400" y="1557338"/>
            <a:ext cx="1584325" cy="1562100"/>
            <a:chOff x="1247" y="1207"/>
            <a:chExt cx="998" cy="984"/>
          </a:xfrm>
        </p:grpSpPr>
        <p:pic>
          <p:nvPicPr>
            <p:cNvPr id="56341" name="Picture 21" descr="рама 2 Отсканировано 29"/>
            <p:cNvPicPr>
              <a:picLocks noChangeAspect="1" noChangeArrowheads="1"/>
            </p:cNvPicPr>
            <p:nvPr/>
          </p:nvPicPr>
          <p:blipFill>
            <a:blip r:embed="rId6" cstate="print">
              <a:lum bright="-12000" contrast="36000"/>
            </a:blip>
            <a:srcRect l="12222" t="5045" r="9027" b="9099"/>
            <a:stretch>
              <a:fillRect/>
            </a:stretch>
          </p:blipFill>
          <p:spPr bwMode="auto">
            <a:xfrm>
              <a:off x="1247" y="1207"/>
              <a:ext cx="952" cy="800"/>
            </a:xfrm>
            <a:prstGeom prst="rect">
              <a:avLst/>
            </a:prstGeom>
            <a:noFill/>
          </p:spPr>
        </p:pic>
        <p:sp>
          <p:nvSpPr>
            <p:cNvPr id="56342" name="Text Box 22"/>
            <p:cNvSpPr txBox="1">
              <a:spLocks noChangeArrowheads="1"/>
            </p:cNvSpPr>
            <p:nvPr/>
          </p:nvSpPr>
          <p:spPr bwMode="auto">
            <a:xfrm>
              <a:off x="1338" y="1979"/>
              <a:ext cx="90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 b="1" i="1">
                  <a:solidFill>
                    <a:srgbClr val="000000"/>
                  </a:solidFill>
                </a:rPr>
                <a:t>Н. Рерих</a:t>
              </a:r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179388" y="1557338"/>
            <a:ext cx="1584325" cy="1270000"/>
            <a:chOff x="113" y="1253"/>
            <a:chExt cx="998" cy="800"/>
          </a:xfrm>
        </p:grpSpPr>
        <p:pic>
          <p:nvPicPr>
            <p:cNvPr id="56344" name="Picture 24" descr="рама 2 Отсканировано 29"/>
            <p:cNvPicPr>
              <a:picLocks noChangeAspect="1" noChangeArrowheads="1"/>
            </p:cNvPicPr>
            <p:nvPr/>
          </p:nvPicPr>
          <p:blipFill>
            <a:blip r:embed="rId7" cstate="print">
              <a:lum bright="-12000" contrast="54000"/>
            </a:blip>
            <a:srcRect l="12222" t="5045" r="9027" b="9099"/>
            <a:stretch>
              <a:fillRect/>
            </a:stretch>
          </p:blipFill>
          <p:spPr bwMode="auto">
            <a:xfrm>
              <a:off x="113" y="1253"/>
              <a:ext cx="998" cy="800"/>
            </a:xfrm>
            <a:prstGeom prst="rect">
              <a:avLst/>
            </a:prstGeom>
            <a:noFill/>
          </p:spPr>
        </p:pic>
        <p:pic>
          <p:nvPicPr>
            <p:cNvPr id="56345" name="Picture 25" descr="09_334"/>
            <p:cNvPicPr>
              <a:picLocks noChangeAspect="1" noChangeArrowheads="1"/>
            </p:cNvPicPr>
            <p:nvPr/>
          </p:nvPicPr>
          <p:blipFill>
            <a:blip r:embed="rId8" cstate="print">
              <a:lum contrast="18000"/>
            </a:blip>
            <a:srcRect/>
            <a:stretch>
              <a:fillRect/>
            </a:stretch>
          </p:blipFill>
          <p:spPr bwMode="auto">
            <a:xfrm>
              <a:off x="249" y="1434"/>
              <a:ext cx="726" cy="471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</p:spPr>
        </p:pic>
      </p:grp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1979613" y="5157788"/>
            <a:ext cx="1944687" cy="1223962"/>
            <a:chOff x="2426" y="3249"/>
            <a:chExt cx="1225" cy="771"/>
          </a:xfrm>
        </p:grpSpPr>
        <p:pic>
          <p:nvPicPr>
            <p:cNvPr id="56347" name="Picture 27" descr="рама 2 Отсканировано 29"/>
            <p:cNvPicPr>
              <a:picLocks noChangeAspect="1" noChangeArrowheads="1"/>
            </p:cNvPicPr>
            <p:nvPr/>
          </p:nvPicPr>
          <p:blipFill>
            <a:blip r:embed="rId9" cstate="print">
              <a:lum bright="-12000" contrast="54000"/>
            </a:blip>
            <a:srcRect l="12222" t="5045" r="9027" b="9099"/>
            <a:stretch>
              <a:fillRect/>
            </a:stretch>
          </p:blipFill>
          <p:spPr bwMode="auto">
            <a:xfrm>
              <a:off x="2426" y="3249"/>
              <a:ext cx="1225" cy="771"/>
            </a:xfrm>
            <a:prstGeom prst="rect">
              <a:avLst/>
            </a:prstGeom>
            <a:noFill/>
          </p:spPr>
        </p:pic>
        <p:pic>
          <p:nvPicPr>
            <p:cNvPr id="56348" name="Picture 28" descr="10_160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562" y="3385"/>
              <a:ext cx="953" cy="499"/>
            </a:xfrm>
            <a:prstGeom prst="rect">
              <a:avLst/>
            </a:prstGeom>
            <a:noFill/>
            <a:ln w="9525">
              <a:solidFill>
                <a:srgbClr val="990000"/>
              </a:solidFill>
              <a:miter lim="800000"/>
              <a:headEnd/>
              <a:tailEnd/>
            </a:ln>
          </p:spPr>
        </p:pic>
      </p:grp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2195513" y="3213100"/>
            <a:ext cx="1223962" cy="1511300"/>
            <a:chOff x="3470" y="1661"/>
            <a:chExt cx="771" cy="952"/>
          </a:xfrm>
        </p:grpSpPr>
        <p:pic>
          <p:nvPicPr>
            <p:cNvPr id="56350" name="Picture 30" descr="рама 2 Отсканировано 29"/>
            <p:cNvPicPr>
              <a:picLocks noChangeAspect="1" noChangeArrowheads="1"/>
            </p:cNvPicPr>
            <p:nvPr/>
          </p:nvPicPr>
          <p:blipFill>
            <a:blip r:embed="rId11" cstate="print">
              <a:lum bright="-12000" contrast="54000"/>
            </a:blip>
            <a:srcRect l="9099" t="12222" r="8157" b="9027"/>
            <a:stretch>
              <a:fillRect/>
            </a:stretch>
          </p:blipFill>
          <p:spPr bwMode="auto">
            <a:xfrm>
              <a:off x="3470" y="1661"/>
              <a:ext cx="771" cy="952"/>
            </a:xfrm>
            <a:prstGeom prst="rect">
              <a:avLst/>
            </a:prstGeom>
            <a:noFill/>
          </p:spPr>
        </p:pic>
        <p:pic>
          <p:nvPicPr>
            <p:cNvPr id="56351" name="Picture 31" descr="Сосна"/>
            <p:cNvPicPr>
              <a:picLocks noChangeAspect="1" noChangeArrowheads="1"/>
            </p:cNvPicPr>
            <p:nvPr/>
          </p:nvPicPr>
          <p:blipFill>
            <a:blip r:embed="rId12" cstate="print">
              <a:lum contrast="18000"/>
            </a:blip>
            <a:srcRect/>
            <a:stretch>
              <a:fillRect/>
            </a:stretch>
          </p:blipFill>
          <p:spPr bwMode="auto">
            <a:xfrm>
              <a:off x="3651" y="1842"/>
              <a:ext cx="408" cy="589"/>
            </a:xfrm>
            <a:prstGeom prst="rect">
              <a:avLst/>
            </a:prstGeom>
            <a:noFill/>
            <a:ln w="57150">
              <a:solidFill>
                <a:srgbClr val="008000"/>
              </a:solidFill>
              <a:miter lim="800000"/>
              <a:headEnd/>
              <a:tailEnd/>
            </a:ln>
          </p:spPr>
        </p:pic>
      </p:grpSp>
      <p:grpSp>
        <p:nvGrpSpPr>
          <p:cNvPr id="8" name="Group 32"/>
          <p:cNvGrpSpPr>
            <a:grpSpLocks/>
          </p:cNvGrpSpPr>
          <p:nvPr/>
        </p:nvGrpSpPr>
        <p:grpSpPr bwMode="auto">
          <a:xfrm>
            <a:off x="250825" y="5207000"/>
            <a:ext cx="1439863" cy="1270000"/>
            <a:chOff x="2426" y="2251"/>
            <a:chExt cx="907" cy="800"/>
          </a:xfrm>
        </p:grpSpPr>
        <p:pic>
          <p:nvPicPr>
            <p:cNvPr id="56353" name="Picture 33" descr="рама 2 Отсканировано 29"/>
            <p:cNvPicPr>
              <a:picLocks noChangeAspect="1" noChangeArrowheads="1"/>
            </p:cNvPicPr>
            <p:nvPr/>
          </p:nvPicPr>
          <p:blipFill>
            <a:blip r:embed="rId13" cstate="print">
              <a:lum bright="-12000" contrast="60000"/>
            </a:blip>
            <a:srcRect l="12222" t="5045" r="9027" b="9099"/>
            <a:stretch>
              <a:fillRect/>
            </a:stretch>
          </p:blipFill>
          <p:spPr bwMode="auto">
            <a:xfrm>
              <a:off x="2426" y="2251"/>
              <a:ext cx="907" cy="800"/>
            </a:xfrm>
            <a:prstGeom prst="rect">
              <a:avLst/>
            </a:prstGeom>
            <a:noFill/>
          </p:spPr>
        </p:pic>
        <p:pic>
          <p:nvPicPr>
            <p:cNvPr id="56354" name="Picture 34" descr="10_105"/>
            <p:cNvPicPr>
              <a:picLocks noChangeAspect="1" noChangeArrowheads="1"/>
            </p:cNvPicPr>
            <p:nvPr/>
          </p:nvPicPr>
          <p:blipFill>
            <a:blip r:embed="rId14" cstate="print">
              <a:lum contrast="24000"/>
            </a:blip>
            <a:srcRect/>
            <a:stretch>
              <a:fillRect/>
            </a:stretch>
          </p:blipFill>
          <p:spPr bwMode="auto">
            <a:xfrm>
              <a:off x="2562" y="2432"/>
              <a:ext cx="635" cy="486"/>
            </a:xfrm>
            <a:prstGeom prst="rect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/>
            </a:ln>
          </p:spPr>
        </p:pic>
      </p:grpSp>
      <p:grpSp>
        <p:nvGrpSpPr>
          <p:cNvPr id="9" name="Group 35"/>
          <p:cNvGrpSpPr>
            <a:grpSpLocks/>
          </p:cNvGrpSpPr>
          <p:nvPr/>
        </p:nvGrpSpPr>
        <p:grpSpPr bwMode="auto">
          <a:xfrm>
            <a:off x="4067175" y="5084763"/>
            <a:ext cx="2089150" cy="1270000"/>
            <a:chOff x="2562" y="3249"/>
            <a:chExt cx="1316" cy="800"/>
          </a:xfrm>
        </p:grpSpPr>
        <p:pic>
          <p:nvPicPr>
            <p:cNvPr id="56356" name="Picture 36" descr="рама 2 Отсканировано 29"/>
            <p:cNvPicPr>
              <a:picLocks noChangeAspect="1" noChangeArrowheads="1"/>
            </p:cNvPicPr>
            <p:nvPr/>
          </p:nvPicPr>
          <p:blipFill>
            <a:blip r:embed="rId15" cstate="print">
              <a:lum bright="-12000" contrast="36000"/>
            </a:blip>
            <a:srcRect l="12222" t="5045" r="9027" b="9099"/>
            <a:stretch>
              <a:fillRect/>
            </a:stretch>
          </p:blipFill>
          <p:spPr bwMode="auto">
            <a:xfrm>
              <a:off x="2562" y="3249"/>
              <a:ext cx="1316" cy="800"/>
            </a:xfrm>
            <a:prstGeom prst="rect">
              <a:avLst/>
            </a:prstGeom>
            <a:noFill/>
          </p:spPr>
        </p:pic>
        <p:pic>
          <p:nvPicPr>
            <p:cNvPr id="56357" name="Picture 37" descr="09_264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2744" y="3385"/>
              <a:ext cx="953" cy="492"/>
            </a:xfrm>
            <a:prstGeom prst="rect">
              <a:avLst/>
            </a:prstGeom>
            <a:noFill/>
            <a:ln w="38100">
              <a:solidFill>
                <a:schemeClr val="folHlink"/>
              </a:solidFill>
              <a:miter lim="800000"/>
              <a:headEnd/>
              <a:tailEnd/>
            </a:ln>
          </p:spPr>
        </p:pic>
      </p:grpSp>
      <p:grpSp>
        <p:nvGrpSpPr>
          <p:cNvPr id="10" name="Group 38"/>
          <p:cNvGrpSpPr>
            <a:grpSpLocks/>
          </p:cNvGrpSpPr>
          <p:nvPr/>
        </p:nvGrpSpPr>
        <p:grpSpPr bwMode="auto">
          <a:xfrm>
            <a:off x="2051050" y="1341438"/>
            <a:ext cx="1296988" cy="1511300"/>
            <a:chOff x="3424" y="482"/>
            <a:chExt cx="817" cy="952"/>
          </a:xfrm>
        </p:grpSpPr>
        <p:pic>
          <p:nvPicPr>
            <p:cNvPr id="56359" name="Picture 39" descr="рама 2 Отсканировано 29"/>
            <p:cNvPicPr>
              <a:picLocks noChangeAspect="1" noChangeArrowheads="1"/>
            </p:cNvPicPr>
            <p:nvPr/>
          </p:nvPicPr>
          <p:blipFill>
            <a:blip r:embed="rId17" cstate="print">
              <a:lum bright="-12000" contrast="36000"/>
            </a:blip>
            <a:srcRect l="9099" t="12222" r="8157" b="9027"/>
            <a:stretch>
              <a:fillRect/>
            </a:stretch>
          </p:blipFill>
          <p:spPr bwMode="auto">
            <a:xfrm>
              <a:off x="3424" y="482"/>
              <a:ext cx="817" cy="952"/>
            </a:xfrm>
            <a:prstGeom prst="rect">
              <a:avLst/>
            </a:prstGeom>
            <a:noFill/>
          </p:spPr>
        </p:pic>
        <p:pic>
          <p:nvPicPr>
            <p:cNvPr id="56360" name="Picture 40" descr="i11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3606" y="663"/>
              <a:ext cx="473" cy="602"/>
            </a:xfrm>
            <a:prstGeom prst="rect">
              <a:avLst/>
            </a:prstGeom>
            <a:noFill/>
            <a:ln w="57150">
              <a:solidFill>
                <a:srgbClr val="FFCC99"/>
              </a:solidFill>
              <a:miter lim="800000"/>
              <a:headEnd/>
              <a:tailEnd/>
            </a:ln>
          </p:spPr>
        </p:pic>
      </p:grpSp>
      <p:sp>
        <p:nvSpPr>
          <p:cNvPr id="56361" name="Text Box 41"/>
          <p:cNvSpPr txBox="1">
            <a:spLocks noChangeArrowheads="1"/>
          </p:cNvSpPr>
          <p:nvPr/>
        </p:nvSpPr>
        <p:spPr bwMode="auto">
          <a:xfrm>
            <a:off x="7019925" y="3068638"/>
            <a:ext cx="1908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i="1">
                <a:solidFill>
                  <a:schemeClr val="bg2"/>
                </a:solidFill>
              </a:rPr>
              <a:t>8. Е. Чарушин</a:t>
            </a:r>
          </a:p>
        </p:txBody>
      </p:sp>
      <p:sp>
        <p:nvSpPr>
          <p:cNvPr id="56362" name="Text Box 42"/>
          <p:cNvSpPr txBox="1">
            <a:spLocks noChangeArrowheads="1"/>
          </p:cNvSpPr>
          <p:nvPr/>
        </p:nvSpPr>
        <p:spPr bwMode="auto">
          <a:xfrm>
            <a:off x="684213" y="333375"/>
            <a:ext cx="59055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</a:t>
            </a:r>
            <a:r>
              <a:rPr lang="ru-RU" sz="2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en-US" sz="2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Определить авторов картин</a:t>
            </a:r>
            <a:endParaRPr lang="en-US" sz="2400" b="1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II</a:t>
            </a:r>
            <a:r>
              <a:rPr lang="ru-RU" sz="2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Заполнить пустые рамы</a:t>
            </a:r>
          </a:p>
        </p:txBody>
      </p:sp>
      <p:pic>
        <p:nvPicPr>
          <p:cNvPr id="56363" name="Picture 43" descr="1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995936" y="1844824"/>
            <a:ext cx="936625" cy="698500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</p:spPr>
      </p:pic>
      <p:grpSp>
        <p:nvGrpSpPr>
          <p:cNvPr id="11" name="Group 44"/>
          <p:cNvGrpSpPr>
            <a:grpSpLocks/>
          </p:cNvGrpSpPr>
          <p:nvPr/>
        </p:nvGrpSpPr>
        <p:grpSpPr bwMode="auto">
          <a:xfrm>
            <a:off x="7092950" y="6092825"/>
            <a:ext cx="504825" cy="503238"/>
            <a:chOff x="1882" y="3884"/>
            <a:chExt cx="318" cy="317"/>
          </a:xfrm>
        </p:grpSpPr>
        <p:sp>
          <p:nvSpPr>
            <p:cNvPr id="56365" name="AutoShape 45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1882" y="3884"/>
              <a:ext cx="318" cy="317"/>
            </a:xfrm>
            <a:prstGeom prst="actionButtonBlank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66" name="Text Box 46"/>
            <p:cNvSpPr txBox="1">
              <a:spLocks noChangeArrowheads="1"/>
            </p:cNvSpPr>
            <p:nvPr/>
          </p:nvSpPr>
          <p:spPr bwMode="auto">
            <a:xfrm>
              <a:off x="1927" y="3929"/>
              <a:ext cx="18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1600" b="1">
                  <a:solidFill>
                    <a:schemeClr val="bg2"/>
                  </a:solidFill>
                  <a:latin typeface="Tahoma" pitchFamily="34" charset="0"/>
                </a:rPr>
                <a:t>2</a:t>
              </a:r>
              <a:endParaRPr lang="ru-RU">
                <a:latin typeface="Tahoma" pitchFamily="34" charset="0"/>
              </a:endParaRPr>
            </a:p>
          </p:txBody>
        </p:sp>
      </p:grpSp>
      <p:grpSp>
        <p:nvGrpSpPr>
          <p:cNvPr id="12" name="Group 47"/>
          <p:cNvGrpSpPr>
            <a:grpSpLocks/>
          </p:cNvGrpSpPr>
          <p:nvPr/>
        </p:nvGrpSpPr>
        <p:grpSpPr bwMode="auto">
          <a:xfrm>
            <a:off x="6516688" y="6092825"/>
            <a:ext cx="504825" cy="503238"/>
            <a:chOff x="1882" y="3884"/>
            <a:chExt cx="318" cy="317"/>
          </a:xfrm>
        </p:grpSpPr>
        <p:sp>
          <p:nvSpPr>
            <p:cNvPr id="56368" name="AutoShape 48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1882" y="3884"/>
              <a:ext cx="318" cy="317"/>
            </a:xfrm>
            <a:prstGeom prst="actionButtonBlank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69" name="Text Box 49"/>
            <p:cNvSpPr txBox="1">
              <a:spLocks noChangeArrowheads="1"/>
            </p:cNvSpPr>
            <p:nvPr/>
          </p:nvSpPr>
          <p:spPr bwMode="auto">
            <a:xfrm>
              <a:off x="1927" y="3929"/>
              <a:ext cx="18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1600" b="1">
                  <a:solidFill>
                    <a:schemeClr val="bg2"/>
                  </a:solidFill>
                  <a:latin typeface="Tahoma" pitchFamily="34" charset="0"/>
                </a:rPr>
                <a:t>1</a:t>
              </a:r>
              <a:endParaRPr lang="ru-RU">
                <a:latin typeface="Tahoma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9.07514E-6 C -0.07396 0.01387 -0.01702 0.00392 -0.20313 -9.07514E-6 C -0.20886 -0.00024 -0.21702 -0.00602 -0.22222 -0.00856 C -0.23611 -0.01503 -0.25087 -0.02082 -0.26511 -0.02544 C -0.3125 -0.02428 -0.34045 -0.0266 -0.3809 -0.01688 C -0.41268 -0.01827 -0.44445 -0.0192 -0.47622 -0.02128 C -0.48264 -0.02174 -0.48768 -0.02706 -0.49358 -0.0296 C -0.50226 -0.0333 -0.51163 -0.03631 -0.52066 -0.03816 C -0.52552 -0.04139 -0.52934 -0.0444 -0.5349 -0.0444 " pathEditMode="relative" ptsTypes="ffffffffA">
                                      <p:cBhvr>
                                        <p:cTn id="6" dur="2000" fill="hold"/>
                                        <p:tgtEl>
                                          <p:spTgt spid="56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68 0.00232 C -0.31423 0.00347 -0.47812 0.00717 -0.7118 0.0044 C -0.72291 -0.00046 -0.73385 -0.00462 -0.74513 -0.00832 C -0.74843 -0.00948 -0.75156 -0.01109 -0.75468 -0.01248 C -0.75625 -0.01317 -0.75937 -0.01456 -0.75937 -0.01456 C -0.76701 -0.02474 -0.76979 -0.03005 -0.77847 -0.03583 C -0.78211 -0.04323 -0.78489 -0.04578 -0.79114 -0.04855 C -0.79479 -0.05317 -0.79722 -0.05479 -0.80225 -0.05479 " pathEditMode="relative" ptsTypes="fffffffA">
                                      <p:cBhvr>
                                        <p:cTn id="10" dur="2000" fill="hold"/>
                                        <p:tgtEl>
                                          <p:spTgt spid="56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332656"/>
            <a:ext cx="7848872" cy="2160240"/>
          </a:xfrm>
        </p:spPr>
        <p:txBody>
          <a:bodyPr/>
          <a:lstStyle/>
          <a:p>
            <a:r>
              <a:rPr lang="ru-RU" sz="3200" dirty="0" smtClean="0">
                <a:latin typeface="Monotype Corsiva" pitchFamily="66" charset="0"/>
              </a:rPr>
              <a:t>о</a:t>
            </a:r>
            <a:r>
              <a:rPr lang="ru-RU" dirty="0" smtClean="0">
                <a:latin typeface="Monotype Corsiva" pitchFamily="66" charset="0"/>
              </a:rPr>
              <a:t>чень важны</a:t>
            </a:r>
            <a:r>
              <a:rPr lang="ru-RU" sz="3200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музыкальные средства: аудио-, видеоклипы. Можно в сочетании: прослушивание музыки и фрагмент клипа (при этом в зависимости от эмоционального настроя класса: на подъем настроения или наоборот снизить возбуждение).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6" name="Picture 4" descr="сканирование00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060848"/>
            <a:ext cx="2825989" cy="4032448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7" name="PDH-30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5661248"/>
            <a:ext cx="432048" cy="43204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99592" y="6309320"/>
            <a:ext cx="24882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</a:t>
            </a:r>
            <a:r>
              <a:rPr lang="ru-RU" dirty="0" smtClean="0">
                <a:latin typeface="Lucida Console" pitchFamily="49" charset="0"/>
              </a:rPr>
              <a:t>. </a:t>
            </a:r>
            <a:r>
              <a:rPr lang="ru-RU" dirty="0" smtClean="0"/>
              <a:t>Айвазовский</a:t>
            </a:r>
            <a:endParaRPr lang="ru-RU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300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2" descr="Гордецкая роспись3-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340768"/>
            <a:ext cx="1656184" cy="2600499"/>
          </a:xfrm>
          <a:prstGeom prst="rect">
            <a:avLst/>
          </a:prstGeom>
          <a:noFill/>
        </p:spPr>
      </p:pic>
      <p:pic>
        <p:nvPicPr>
          <p:cNvPr id="4" name="Picture 2" descr="Гордецкая роспись3-2"/>
          <p:cNvPicPr>
            <a:picLocks noChangeAspect="1" noChangeArrowheads="1"/>
          </p:cNvPicPr>
          <p:nvPr/>
        </p:nvPicPr>
        <p:blipFill>
          <a:blip r:embed="rId3" cstate="print">
            <a:lum bright="-12000"/>
          </a:blip>
          <a:srcRect/>
          <a:stretch>
            <a:fillRect/>
          </a:stretch>
        </p:blipFill>
        <p:spPr bwMode="auto">
          <a:xfrm>
            <a:off x="323528" y="1340768"/>
            <a:ext cx="1694266" cy="2652540"/>
          </a:xfrm>
          <a:prstGeom prst="rect">
            <a:avLst/>
          </a:prstGeom>
          <a:noFill/>
        </p:spPr>
      </p:pic>
      <p:pic>
        <p:nvPicPr>
          <p:cNvPr id="6" name="Picture 2" descr="Гордецкая роспись3-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980728"/>
            <a:ext cx="1728192" cy="2713565"/>
          </a:xfrm>
          <a:prstGeom prst="rect">
            <a:avLst/>
          </a:prstGeom>
          <a:noFill/>
        </p:spPr>
      </p:pic>
      <p:pic>
        <p:nvPicPr>
          <p:cNvPr id="7" name="Picture 2" descr="Гордецкая роспись3-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980728"/>
            <a:ext cx="1800200" cy="2725884"/>
          </a:xfrm>
          <a:prstGeom prst="rect">
            <a:avLst/>
          </a:prstGeom>
          <a:noFill/>
        </p:spPr>
      </p:pic>
      <p:pic>
        <p:nvPicPr>
          <p:cNvPr id="8" name="Picture 2" descr="Гордецкая роспись3-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3929887"/>
            <a:ext cx="1848474" cy="2928113"/>
          </a:xfrm>
          <a:prstGeom prst="rect">
            <a:avLst/>
          </a:prstGeom>
          <a:noFill/>
        </p:spPr>
      </p:pic>
      <p:pic>
        <p:nvPicPr>
          <p:cNvPr id="9" name="Picture 2" descr="Гордецкая роспись3-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3901013"/>
            <a:ext cx="1872208" cy="2956987"/>
          </a:xfrm>
          <a:prstGeom prst="rect">
            <a:avLst/>
          </a:prstGeom>
          <a:noFill/>
        </p:spPr>
      </p:pic>
      <p:pic>
        <p:nvPicPr>
          <p:cNvPr id="10" name="Picture 2" descr="Гордецкая роспись3-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3717032"/>
            <a:ext cx="2016225" cy="2852936"/>
          </a:xfrm>
          <a:prstGeom prst="rect">
            <a:avLst/>
          </a:prstGeom>
          <a:noFill/>
        </p:spPr>
      </p:pic>
      <p:pic>
        <p:nvPicPr>
          <p:cNvPr id="11" name="Picture 2" descr="Гордецкая роспись3-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24246" y="3861048"/>
            <a:ext cx="2163482" cy="280831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95536" y="116632"/>
            <a:ext cx="7848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onotype Corsiva" pitchFamily="66" charset="0"/>
              </a:rPr>
              <a:t>О</a:t>
            </a:r>
            <a:r>
              <a:rPr lang="ru-RU" sz="2000" dirty="0" smtClean="0">
                <a:latin typeface="Monotype Corsiva" pitchFamily="66" charset="0"/>
              </a:rPr>
              <a:t>чень важно показать ученикам этапы выполнения предлагаемого задания </a:t>
            </a:r>
            <a:r>
              <a:rPr lang="en-US" sz="2000" dirty="0" smtClean="0">
                <a:latin typeface="Monotype Corsiva" pitchFamily="66" charset="0"/>
              </a:rPr>
              <a:t>, </a:t>
            </a:r>
            <a:r>
              <a:rPr lang="ru-RU" sz="2000" dirty="0" smtClean="0">
                <a:latin typeface="Monotype Corsiva" pitchFamily="66" charset="0"/>
              </a:rPr>
              <a:t>при использовании компьютерной техники </a:t>
            </a:r>
            <a:r>
              <a:rPr lang="en-US" sz="2000" dirty="0" smtClean="0">
                <a:latin typeface="Monotype Corsiva" pitchFamily="66" charset="0"/>
              </a:rPr>
              <a:t> </a:t>
            </a:r>
            <a:r>
              <a:rPr lang="ru-RU" sz="2000" dirty="0" smtClean="0">
                <a:latin typeface="Monotype Corsiva" pitchFamily="66" charset="0"/>
              </a:rPr>
              <a:t>можно наглядно и последовательно показать приемы изображения на большом экране.</a:t>
            </a:r>
            <a:endParaRPr lang="ru-RU" sz="2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DCIM\153___12\IMG_584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437" y="116632"/>
            <a:ext cx="4258568" cy="5678091"/>
          </a:xfrm>
          <a:prstGeom prst="rect">
            <a:avLst/>
          </a:prstGeom>
          <a:noFill/>
        </p:spPr>
      </p:pic>
      <p:pic>
        <p:nvPicPr>
          <p:cNvPr id="1027" name="Picture 3" descr="F:\DCIM\153___12\IMG_58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005" y="116632"/>
            <a:ext cx="4406874" cy="57606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15616" y="6165304"/>
            <a:ext cx="5184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 Изо в 5 классе: «Городецкая роспись»</a:t>
            </a:r>
            <a:endParaRPr lang="ru-RU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DCIM\153___12\IMG_57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3384376" cy="2538282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pic>
        <p:nvPicPr>
          <p:cNvPr id="2052" name="Picture 4" descr="C:\Users\Владелец\Desktop\IMG_581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844824"/>
            <a:ext cx="3131077" cy="4608512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</p:pic>
      <p:pic>
        <p:nvPicPr>
          <p:cNvPr id="2053" name="Picture 5" descr="C:\Users\Владелец\Desktop\IMG_50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221088"/>
            <a:ext cx="3384376" cy="253828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323528" y="116633"/>
            <a:ext cx="81369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о</a:t>
            </a:r>
            <a:r>
              <a:rPr lang="ru-RU" sz="2400" dirty="0" smtClean="0">
                <a:latin typeface="Monotype Corsiva" pitchFamily="66" charset="0"/>
              </a:rPr>
              <a:t>чень важно проиллюстрировать урок не только произведениями художников, но и собственными работами учащихся, что повышает интерес детей к предмету.</a:t>
            </a:r>
            <a:endParaRPr lang="ru-RU" sz="24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Владелец\Desktop\IMG_5093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4000"/>
                    </a14:imgEffect>
                  </a14:imgLayer>
                </a14:imgProps>
              </a:ext>
            </a:extLst>
          </a:blip>
          <a:srcRect t="2231" b="-2231"/>
          <a:stretch/>
        </p:blipFill>
        <p:spPr bwMode="auto">
          <a:xfrm>
            <a:off x="376477" y="108001"/>
            <a:ext cx="4320480" cy="3274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6158" y="32522"/>
            <a:ext cx="4320480" cy="30555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2947" y="3225861"/>
            <a:ext cx="4563691" cy="36139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t="6807" b="-6809"/>
          <a:stretch/>
        </p:blipFill>
        <p:spPr>
          <a:xfrm>
            <a:off x="539552" y="3225861"/>
            <a:ext cx="3661108" cy="39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47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332656"/>
            <a:ext cx="7467600" cy="487375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Ребята принимают активное участие в районных конкурсах рисунков и неоднократно занимают призовые места, награждаются почётными грамотами.</a:t>
            </a:r>
            <a:endParaRPr lang="ru-RU" sz="2800" dirty="0">
              <a:latin typeface="Monotype Corsiva" pitchFamily="66" charset="0"/>
            </a:endParaRPr>
          </a:p>
        </p:txBody>
      </p:sp>
      <p:pic>
        <p:nvPicPr>
          <p:cNvPr id="6" name="Рисунок 5" descr="C:\Users\Владелец\Desktop\IMG_58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8771" y="1672795"/>
            <a:ext cx="2924175" cy="21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Владелец\Desktop\IMG_58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204864"/>
            <a:ext cx="2733768" cy="364502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539552" y="5877272"/>
            <a:ext cx="2980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Чугунцова</a:t>
            </a:r>
            <a:r>
              <a:rPr lang="ru-RU" dirty="0" smtClean="0"/>
              <a:t> София 1 место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828771" y="3866269"/>
            <a:ext cx="3289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Ковалева Анастасия 2 место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1688" y="4265915"/>
            <a:ext cx="3563208" cy="22107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82394" y="6472270"/>
            <a:ext cx="2935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Юдакова Ксения 2 место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4238"/>
            <a:ext cx="7467600" cy="775539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Участие в конкурсах 2019-2020 г. г.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39552" y="1451823"/>
            <a:ext cx="4290829" cy="5005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935012" y="1410369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 место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3" y="2136960"/>
            <a:ext cx="4104456" cy="85999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945408" y="2181817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 место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3150707"/>
            <a:ext cx="4104455" cy="71982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950204" y="3236286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 место</a:t>
            </a:r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3" y="4213627"/>
            <a:ext cx="3888432" cy="52744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2157" y="4156114"/>
            <a:ext cx="1085182" cy="49991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759" y="5152573"/>
            <a:ext cx="3978225" cy="6148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0696" y="5152573"/>
            <a:ext cx="1085182" cy="49991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9552" y="6131786"/>
            <a:ext cx="4104455" cy="49394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0696" y="6086615"/>
            <a:ext cx="1085182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6037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WordArt 2"/>
          <p:cNvSpPr>
            <a:spLocks noChangeArrowheads="1" noChangeShapeType="1" noTextEdit="1"/>
          </p:cNvSpPr>
          <p:nvPr/>
        </p:nvSpPr>
        <p:spPr bwMode="auto">
          <a:xfrm>
            <a:off x="684213" y="980729"/>
            <a:ext cx="7704137" cy="1512168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Б л а г о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д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а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ю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  за   в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н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и м а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н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и е   !</a:t>
            </a:r>
          </a:p>
        </p:txBody>
      </p:sp>
      <p:pic>
        <p:nvPicPr>
          <p:cNvPr id="52227" name="Picture 4" descr="j02819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996952"/>
            <a:ext cx="3600400" cy="3115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428605"/>
            <a:ext cx="850112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solidFill>
                  <a:srgbClr val="0070C0"/>
                </a:solidFill>
                <a:latin typeface="Monotype Corsiva" pitchFamily="66" charset="0"/>
              </a:rPr>
              <a:t>Использование ИКТ</a:t>
            </a:r>
          </a:p>
          <a:p>
            <a:pPr algn="just"/>
            <a:r>
              <a:rPr lang="ru-RU" sz="2800" dirty="0" smtClean="0">
                <a:latin typeface="Monotype Corsiva" pitchFamily="66" charset="0"/>
              </a:rPr>
              <a:t>Использование информационно-коммуникативных технологий на </a:t>
            </a:r>
            <a:r>
              <a:rPr lang="ru-RU" sz="2800" dirty="0">
                <a:latin typeface="Monotype Corsiva" pitchFamily="66" charset="0"/>
              </a:rPr>
              <a:t>уроках ИЗ</a:t>
            </a:r>
            <a:r>
              <a:rPr lang="ru-RU" sz="2800" i="1" dirty="0">
                <a:latin typeface="Monotype Corsiva" pitchFamily="66" charset="0"/>
              </a:rPr>
              <a:t>О </a:t>
            </a:r>
            <a:r>
              <a:rPr lang="ru-RU" sz="2800" dirty="0">
                <a:latin typeface="Monotype Corsiva" pitchFamily="66" charset="0"/>
              </a:rPr>
              <a:t>открывает </a:t>
            </a:r>
            <a:r>
              <a:rPr lang="ru-RU" sz="2800" dirty="0" smtClean="0">
                <a:latin typeface="Monotype Corsiva" pitchFamily="66" charset="0"/>
              </a:rPr>
              <a:t>новые</a:t>
            </a:r>
          </a:p>
          <a:p>
            <a:pPr algn="just"/>
            <a:r>
              <a:rPr lang="ru-RU" sz="2800" dirty="0" smtClean="0">
                <a:latin typeface="Monotype Corsiva" pitchFamily="66" charset="0"/>
              </a:rPr>
              <a:t> </a:t>
            </a:r>
            <a:r>
              <a:rPr lang="ru-RU" sz="2800" dirty="0">
                <a:latin typeface="Monotype Corsiva" pitchFamily="66" charset="0"/>
              </a:rPr>
              <a:t>возможности и</a:t>
            </a:r>
            <a:r>
              <a:rPr lang="en-US" sz="2800" dirty="0">
                <a:latin typeface="Monotype Corsiva" pitchFamily="66" charset="0"/>
              </a:rPr>
              <a:t>,</a:t>
            </a:r>
            <a:r>
              <a:rPr lang="ru-RU" sz="2800" dirty="0">
                <a:latin typeface="Monotype Corsiva" pitchFamily="66" charset="0"/>
              </a:rPr>
              <a:t>  в</a:t>
            </a:r>
            <a:r>
              <a:rPr lang="en-US" sz="2800" dirty="0">
                <a:latin typeface="Monotype Corsiva" pitchFamily="66" charset="0"/>
              </a:rPr>
              <a:t> </a:t>
            </a:r>
            <a:r>
              <a:rPr lang="ru-RU" sz="2800" dirty="0">
                <a:latin typeface="Monotype Corsiva" pitchFamily="66" charset="0"/>
              </a:rPr>
              <a:t>той или иной мере</a:t>
            </a:r>
            <a:r>
              <a:rPr lang="en-US" sz="2800" dirty="0">
                <a:latin typeface="Monotype Corsiva" pitchFamily="66" charset="0"/>
              </a:rPr>
              <a:t>,</a:t>
            </a:r>
            <a:r>
              <a:rPr lang="ru-RU" sz="2800" dirty="0">
                <a:latin typeface="Monotype Corsiva" pitchFamily="66" charset="0"/>
              </a:rPr>
              <a:t> помог</a:t>
            </a:r>
            <a:r>
              <a:rPr lang="ru-RU" sz="2800" i="1" dirty="0">
                <a:latin typeface="Monotype Corsiva" pitchFamily="66" charset="0"/>
              </a:rPr>
              <a:t>а</a:t>
            </a:r>
            <a:r>
              <a:rPr lang="ru-RU" sz="2800" dirty="0">
                <a:latin typeface="Monotype Corsiva" pitchFamily="66" charset="0"/>
              </a:rPr>
              <a:t>ет в решении вышеизложенных  з</a:t>
            </a:r>
            <a:r>
              <a:rPr lang="ru-RU" sz="2800" i="1" dirty="0">
                <a:latin typeface="Monotype Corsiva" pitchFamily="66" charset="0"/>
              </a:rPr>
              <a:t>адач. </a:t>
            </a:r>
            <a:endParaRPr lang="ru-RU" sz="2800" i="1" dirty="0" smtClean="0">
              <a:latin typeface="Monotype Corsiva" pitchFamily="66" charset="0"/>
            </a:endParaRPr>
          </a:p>
          <a:p>
            <a:pPr algn="just"/>
            <a:r>
              <a:rPr lang="ru-RU" sz="2800" i="1" dirty="0" smtClean="0">
                <a:latin typeface="Monotype Corsiva" pitchFamily="66" charset="0"/>
              </a:rPr>
              <a:t>ИКТ </a:t>
            </a:r>
            <a:r>
              <a:rPr lang="ru-RU" sz="2800" i="1" dirty="0">
                <a:latin typeface="Monotype Corsiva" pitchFamily="66" charset="0"/>
              </a:rPr>
              <a:t>используются не как цель, а как еще один педагогический инструмент, способствующий достижению цели урока. 	</a:t>
            </a:r>
            <a:endParaRPr lang="ru-RU" sz="2800" dirty="0">
              <a:latin typeface="Monotype Corsiva" pitchFamily="66" charset="0"/>
            </a:endParaRPr>
          </a:p>
          <a:p>
            <a:pPr algn="just">
              <a:buNone/>
            </a:pPr>
            <a:r>
              <a:rPr lang="ru-RU" sz="2800" dirty="0">
                <a:latin typeface="Monotype Corsiva" pitchFamily="66" charset="0"/>
              </a:rPr>
              <a:t>С помощью </a:t>
            </a:r>
            <a:r>
              <a:rPr lang="ru-RU" sz="2800" b="1" i="1" dirty="0">
                <a:solidFill>
                  <a:srgbClr val="0070C0"/>
                </a:solidFill>
                <a:latin typeface="Monotype Corsiva" pitchFamily="66" charset="0"/>
              </a:rPr>
              <a:t>наглядности</a:t>
            </a:r>
            <a:r>
              <a:rPr lang="ru-RU" sz="2800" dirty="0">
                <a:latin typeface="Monotype Corsiva" pitchFamily="66" charset="0"/>
              </a:rPr>
              <a:t> ребята знакомятся  с творчеством великих художников, скульпторов, архитекторов, </a:t>
            </a:r>
            <a:endParaRPr lang="ru-RU" sz="2800" dirty="0" smtClean="0">
              <a:latin typeface="Monotype Corsiva" pitchFamily="66" charset="0"/>
            </a:endParaRPr>
          </a:p>
          <a:p>
            <a:pPr algn="just">
              <a:buNone/>
            </a:pPr>
            <a:r>
              <a:rPr lang="ru-RU" sz="2800" dirty="0" smtClean="0">
                <a:latin typeface="Monotype Corsiva" pitchFamily="66" charset="0"/>
              </a:rPr>
              <a:t>с </a:t>
            </a:r>
            <a:r>
              <a:rPr lang="ru-RU" sz="2800" dirty="0">
                <a:latin typeface="Monotype Corsiva" pitchFamily="66" charset="0"/>
              </a:rPr>
              <a:t>шедеврами мирового искусства.</a:t>
            </a:r>
            <a:br>
              <a:rPr lang="ru-RU" sz="2800" dirty="0">
                <a:latin typeface="Monotype Corsiva" pitchFamily="66" charset="0"/>
              </a:rPr>
            </a:br>
            <a:r>
              <a:rPr lang="ru-RU" sz="2400" dirty="0">
                <a:latin typeface="Monotype Corsiva" pitchFamily="66" charset="0"/>
              </a:rPr>
              <a:t/>
            </a:r>
            <a:br>
              <a:rPr lang="ru-RU" sz="2400" dirty="0">
                <a:latin typeface="Monotype Corsiva" pitchFamily="66" charset="0"/>
              </a:rPr>
            </a:br>
            <a:endParaRPr lang="ru-RU" sz="2800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Преимущества использования ИКТ в преподавании изобразительного искусства очевидны:</a:t>
            </a:r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5800" y="1700808"/>
            <a:ext cx="7772400" cy="4395192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latin typeface="Monotype Corsiva" pitchFamily="66" charset="0"/>
              </a:rPr>
              <a:t>знакомство с любой темой можно сопровождать показом видеофрагментов, фотографий;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latin typeface="Monotype Corsiva" pitchFamily="66" charset="0"/>
              </a:rPr>
              <a:t>широко использовать показ репродукций картин художников;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latin typeface="Monotype Corsiva" pitchFamily="66" charset="0"/>
              </a:rPr>
              <a:t>демонстрировать графический материал (таблицы, схемы); </a:t>
            </a:r>
          </a:p>
          <a:p>
            <a:pPr lvl="0">
              <a:lnSpc>
                <a:spcPct val="90000"/>
              </a:lnSpc>
            </a:pPr>
            <a:r>
              <a:rPr lang="ru-RU" sz="2400" dirty="0" smtClean="0">
                <a:latin typeface="Monotype Corsiva" pitchFamily="66" charset="0"/>
              </a:rPr>
              <a:t>“посещать” крупнейшие  музеи мира,</a:t>
            </a:r>
            <a:r>
              <a:rPr lang="ru-RU" dirty="0" smtClean="0">
                <a:latin typeface="Monotype Corsiva" pitchFamily="66" charset="0"/>
              </a:rPr>
              <a:t> современные выставки и экспозиции;</a:t>
            </a:r>
            <a:r>
              <a:rPr lang="ru-RU" sz="2400" dirty="0" smtClean="0">
                <a:latin typeface="Monotype Corsiva" pitchFamily="66" charset="0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latin typeface="Monotype Corsiva" pitchFamily="66" charset="0"/>
              </a:rPr>
              <a:t>“погружаться”  в пространство и время;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latin typeface="Monotype Corsiva" pitchFamily="66" charset="0"/>
              </a:rPr>
              <a:t>прослушивать записи песен; </a:t>
            </a:r>
          </a:p>
          <a:p>
            <a:pPr lvl="0">
              <a:lnSpc>
                <a:spcPct val="90000"/>
              </a:lnSpc>
            </a:pPr>
            <a:r>
              <a:rPr lang="ru-RU" dirty="0" smtClean="0">
                <a:latin typeface="Monotype Corsiva" pitchFamily="66" charset="0"/>
              </a:rPr>
              <a:t>готовить презентационные доклады;</a:t>
            </a:r>
            <a:endParaRPr lang="ru-RU" sz="2400" dirty="0" smtClean="0">
              <a:latin typeface="Monotype Corsiva" pitchFamily="66" charset="0"/>
            </a:endParaRPr>
          </a:p>
          <a:p>
            <a:pPr lvl="0">
              <a:lnSpc>
                <a:spcPct val="90000"/>
              </a:lnSpc>
            </a:pPr>
            <a:r>
              <a:rPr lang="ru-RU" dirty="0" smtClean="0">
                <a:latin typeface="Monotype Corsiva" pitchFamily="66" charset="0"/>
              </a:rPr>
              <a:t>находить в Интернете нужную информацию.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dirty="0" smtClean="0">
                <a:latin typeface="Monotype Corsiva" pitchFamily="66" charset="0"/>
              </a:rPr>
              <a:t>	</a:t>
            </a:r>
          </a:p>
          <a:p>
            <a:pPr lvl="0">
              <a:lnSpc>
                <a:spcPct val="90000"/>
              </a:lnSpc>
            </a:pPr>
            <a:endParaRPr lang="ru-RU" dirty="0" smtClean="0"/>
          </a:p>
          <a:p>
            <a:pPr eaLnBrk="1" hangingPunct="1">
              <a:lnSpc>
                <a:spcPct val="90000"/>
              </a:lnSpc>
            </a:pPr>
            <a:endParaRPr lang="ru-RU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02359"/>
            <a:ext cx="828680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Мультимедийные презентации прочно вошли в мою практику преподавания 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ИЗО</a:t>
            </a:r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.</a:t>
            </a:r>
            <a:r>
              <a:rPr lang="ru-RU" sz="2400" dirty="0" smtClean="0">
                <a:latin typeface="Monotype Corsiva" pitchFamily="66" charset="0"/>
              </a:rPr>
              <a:t/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800" dirty="0">
                <a:latin typeface="Monotype Corsiva" panose="03010101010201010101" pitchFamily="66" charset="0"/>
              </a:rPr>
              <a:t>Используя компьютер и создавая презентации, мы совершаем путешествия по разным странам, музеям,  знакомимся  с мировыми шедеврами архитектуры, скульптуры, изобразительного и декоративного искусства, как своего народа, так и  других стран. </a:t>
            </a:r>
            <a:endParaRPr lang="ru-RU" sz="2800" dirty="0" smtClean="0">
              <a:latin typeface="Monotype Corsiva" panose="03010101010201010101" pitchFamily="66" charset="0"/>
            </a:endParaRPr>
          </a:p>
          <a:p>
            <a:r>
              <a:rPr lang="ru-RU" sz="2800" dirty="0">
                <a:latin typeface="Monotype Corsiva" panose="03010101010201010101" pitchFamily="66" charset="0"/>
              </a:rPr>
              <a:t>	</a:t>
            </a:r>
            <a:r>
              <a:rPr lang="ru-RU" sz="2800" dirty="0" smtClean="0">
                <a:latin typeface="Monotype Corsiva" panose="03010101010201010101" pitchFamily="66" charset="0"/>
              </a:rPr>
              <a:t>Презентация </a:t>
            </a:r>
            <a:r>
              <a:rPr lang="ru-RU" sz="2800" dirty="0">
                <a:latin typeface="Monotype Corsiva" panose="03010101010201010101" pitchFamily="66" charset="0"/>
              </a:rPr>
              <a:t>помогает объединить огромное количество демонстрационного материала, освобождая от большого объема бумажных наглядных пособий, таблиц, которых все равно не хватает в школе, репродукций, альбомов по искусству, недостающих предметов натурного фонда, аудио и видео аппаратуры. </a:t>
            </a:r>
          </a:p>
          <a:p>
            <a:pPr algn="just"/>
            <a:endParaRPr lang="ru-RU" sz="24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47" y="110808"/>
            <a:ext cx="4572000" cy="304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3842" y="-99764"/>
            <a:ext cx="4067175" cy="304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3814" y="2737664"/>
            <a:ext cx="4005064" cy="40050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166" y="3209968"/>
            <a:ext cx="4322439" cy="306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77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355976" y="116631"/>
            <a:ext cx="4320480" cy="3240361"/>
          </a:xfrm>
          <a:prstGeom prst="rect">
            <a:avLst/>
          </a:prstGeom>
        </p:spPr>
      </p:pic>
      <p:pic>
        <p:nvPicPr>
          <p:cNvPr id="5" name="Содержимое 3" descr="F:\DCIM\153___12\IMG_5840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2933" y="3482781"/>
            <a:ext cx="3916299" cy="2905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F:\DCIM\153___12\IMG_58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9457" y="3329608"/>
            <a:ext cx="2314543" cy="3240360"/>
          </a:xfrm>
          <a:prstGeom prst="rect">
            <a:avLst/>
          </a:prstGeom>
          <a:noFill/>
        </p:spPr>
      </p:pic>
      <p:pic>
        <p:nvPicPr>
          <p:cNvPr id="8" name="Picture 2" descr="C:\Users\Лялин\Downloads\IMG_20160218_1453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23528" y="3329608"/>
            <a:ext cx="2736304" cy="362778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15" y="0"/>
            <a:ext cx="3943995" cy="330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755576" y="292267"/>
            <a:ext cx="3000396" cy="1200329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Можно использовать и такие художественные материалы , как </a:t>
            </a:r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восковые </a:t>
            </a: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мелки.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 descr="P2191214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143504" y="285728"/>
            <a:ext cx="3607301" cy="4878055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 descr="P2121100.JPG"/>
          <p:cNvPicPr>
            <a:picLocks noChangeAspect="1"/>
          </p:cNvPicPr>
          <p:nvPr/>
        </p:nvPicPr>
        <p:blipFill>
          <a:blip r:embed="rId3" cstate="screen">
            <a:lum bright="-10000"/>
          </a:blip>
          <a:stretch>
            <a:fillRect/>
          </a:stretch>
        </p:blipFill>
        <p:spPr>
          <a:xfrm>
            <a:off x="345194" y="1700808"/>
            <a:ext cx="4788556" cy="3377536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extBox 1"/>
          <p:cNvSpPr txBox="1"/>
          <p:nvPr/>
        </p:nvSpPr>
        <p:spPr>
          <a:xfrm>
            <a:off x="432362" y="5437090"/>
            <a:ext cx="45913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Внеурочная </a:t>
            </a:r>
            <a:r>
              <a:rPr lang="ru-RU" sz="2000" dirty="0" err="1" smtClean="0">
                <a:solidFill>
                  <a:srgbClr val="FF0000"/>
                </a:solidFill>
              </a:rPr>
              <a:t>деяте-ть«Акварелька</a:t>
            </a:r>
            <a:r>
              <a:rPr lang="ru-RU" sz="2000" dirty="0" smtClean="0">
                <a:solidFill>
                  <a:srgbClr val="FF0000"/>
                </a:solidFill>
              </a:rPr>
              <a:t>», 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тема «Пасхальная открытка»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64088" y="5459420"/>
            <a:ext cx="3284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Анималистический жанр</a:t>
            </a:r>
            <a:endParaRPr lang="ru-RU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1215</TotalTime>
  <Words>619</Words>
  <Application>Microsoft Office PowerPoint</Application>
  <PresentationFormat>Экран (4:3)</PresentationFormat>
  <Paragraphs>112</Paragraphs>
  <Slides>32</Slides>
  <Notes>1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5" baseType="lpstr">
      <vt:lpstr>Arial</vt:lpstr>
      <vt:lpstr>Arial Black</vt:lpstr>
      <vt:lpstr>Calibri</vt:lpstr>
      <vt:lpstr>Century Schoolbook</vt:lpstr>
      <vt:lpstr>Impact</vt:lpstr>
      <vt:lpstr>Lucida Console</vt:lpstr>
      <vt:lpstr>Monotype Corsiva</vt:lpstr>
      <vt:lpstr>Tahoma</vt:lpstr>
      <vt:lpstr>Times New Roman</vt:lpstr>
      <vt:lpstr>Wingdings</vt:lpstr>
      <vt:lpstr>Wingdings 2</vt:lpstr>
      <vt:lpstr>Эркер</vt:lpstr>
      <vt:lpstr>Слайд</vt:lpstr>
      <vt:lpstr>Из опыта работы: «Пути и способы развития эстетической культуры на уроках изобразительного искусства»</vt:lpstr>
      <vt:lpstr>Презентация PowerPoint</vt:lpstr>
      <vt:lpstr>Презентация PowerPoint</vt:lpstr>
      <vt:lpstr>Презентация PowerPoint</vt:lpstr>
      <vt:lpstr>Преимущества использования ИКТ в преподавании изобразительного искусства очевидны: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Коллективная работа 5 класс Тема : «Деревянный мир - убранство русской избы».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Работы учащихся: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Участие в конкурсах 2019-2020 г. г.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Школа</cp:lastModifiedBy>
  <cp:revision>121</cp:revision>
  <dcterms:created xsi:type="dcterms:W3CDTF">2016-12-16T04:16:22Z</dcterms:created>
  <dcterms:modified xsi:type="dcterms:W3CDTF">2022-01-23T09:59:45Z</dcterms:modified>
</cp:coreProperties>
</file>